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A7A9EB-3004-499B-9CD1-D8FCAF7F618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E29AF1-0D0F-432D-A5B8-3B93487CF577}">
      <dgm:prSet phldrT="[Текст]"/>
      <dgm:spPr/>
      <dgm:t>
        <a:bodyPr/>
        <a:lstStyle/>
        <a:p>
          <a:r>
            <a:rPr lang="ru-RU" dirty="0" err="1" smtClean="0"/>
            <a:t>К.Роджерстің</a:t>
          </a:r>
          <a:r>
            <a:rPr lang="ru-RU" dirty="0" smtClean="0"/>
            <a:t> </a:t>
          </a:r>
          <a:r>
            <a:rPr lang="ru-RU" dirty="0" err="1" smtClean="0"/>
            <a:t>зерттеуі</a:t>
          </a:r>
          <a:r>
            <a:rPr lang="ru-RU" dirty="0" smtClean="0"/>
            <a:t> </a:t>
          </a:r>
          <a:r>
            <a:rPr lang="ru-RU" dirty="0" err="1" smtClean="0"/>
            <a:t>бойынша</a:t>
          </a:r>
          <a:r>
            <a:rPr lang="ru-RU" dirty="0" smtClean="0"/>
            <a:t> психолог, </a:t>
          </a:r>
          <a:r>
            <a:rPr lang="ru-RU" dirty="0" err="1" smtClean="0"/>
            <a:t>гуманистік</a:t>
          </a:r>
          <a:r>
            <a:rPr lang="ru-RU" dirty="0" smtClean="0"/>
            <a:t> </a:t>
          </a:r>
          <a:r>
            <a:rPr lang="ru-RU" dirty="0" err="1" smtClean="0"/>
            <a:t>ұстаз</a:t>
          </a:r>
          <a:r>
            <a:rPr lang="ru-RU" dirty="0" smtClean="0"/>
            <a:t> </a:t>
          </a:r>
          <a:r>
            <a:rPr lang="ru-RU" dirty="0" err="1" smtClean="0"/>
            <a:t>екі</a:t>
          </a:r>
          <a:r>
            <a:rPr lang="ru-RU" dirty="0" smtClean="0"/>
            <a:t> </a:t>
          </a:r>
          <a:r>
            <a:rPr lang="ru-RU" dirty="0" err="1" smtClean="0"/>
            <a:t>бағытты</a:t>
          </a:r>
          <a:r>
            <a:rPr lang="ru-RU" dirty="0" smtClean="0"/>
            <a:t> </a:t>
          </a:r>
          <a:r>
            <a:rPr lang="ru-RU" dirty="0" err="1" smtClean="0"/>
            <a:t>болуы</a:t>
          </a:r>
          <a:r>
            <a:rPr lang="ru-RU" dirty="0" smtClean="0"/>
            <a:t> </a:t>
          </a:r>
          <a:r>
            <a:rPr lang="ru-RU" dirty="0" err="1" smtClean="0"/>
            <a:t>тиіс</a:t>
          </a:r>
          <a:r>
            <a:rPr lang="ru-RU" dirty="0" smtClean="0"/>
            <a:t>:</a:t>
          </a:r>
          <a:endParaRPr lang="ru-RU" dirty="0"/>
        </a:p>
      </dgm:t>
    </dgm:pt>
    <dgm:pt modelId="{878E5835-FF35-4919-A2C9-B0BF6C8E609B}" type="parTrans" cxnId="{6CF2CC58-B41D-462D-BF0C-8FBAB793A996}">
      <dgm:prSet/>
      <dgm:spPr/>
      <dgm:t>
        <a:bodyPr/>
        <a:lstStyle/>
        <a:p>
          <a:endParaRPr lang="ru-RU"/>
        </a:p>
      </dgm:t>
    </dgm:pt>
    <dgm:pt modelId="{EF8D19FB-989F-40FA-A0E7-5FA36C15AABF}" type="sibTrans" cxnId="{6CF2CC58-B41D-462D-BF0C-8FBAB793A996}">
      <dgm:prSet/>
      <dgm:spPr/>
      <dgm:t>
        <a:bodyPr/>
        <a:lstStyle/>
        <a:p>
          <a:endParaRPr lang="ru-RU"/>
        </a:p>
      </dgm:t>
    </dgm:pt>
    <dgm:pt modelId="{A59EEA5F-DCDC-4A4C-8FF4-73C9E7D70DA8}">
      <dgm:prSet phldrT="[Текст]"/>
      <dgm:spPr/>
      <dgm:t>
        <a:bodyPr/>
        <a:lstStyle/>
        <a:p>
          <a:r>
            <a:rPr lang="ru-RU" dirty="0" err="1" smtClean="0"/>
            <a:t>эмпатия</a:t>
          </a:r>
          <a:r>
            <a:rPr lang="ru-RU" dirty="0" smtClean="0"/>
            <a:t> мен </a:t>
          </a:r>
          <a:r>
            <a:rPr lang="ru-RU" dirty="0" err="1" smtClean="0"/>
            <a:t>конгруэнтты</a:t>
          </a:r>
          <a:r>
            <a:rPr lang="ru-RU" dirty="0" smtClean="0"/>
            <a:t> </a:t>
          </a:r>
          <a:r>
            <a:rPr lang="ru-RU" dirty="0" err="1" smtClean="0"/>
            <a:t>қасиетті</a:t>
          </a:r>
          <a:r>
            <a:rPr lang="ru-RU" dirty="0" smtClean="0"/>
            <a:t> </a:t>
          </a:r>
          <a:endParaRPr lang="ru-RU" dirty="0"/>
        </a:p>
      </dgm:t>
    </dgm:pt>
    <dgm:pt modelId="{12D21367-5C0D-4A11-9E9E-889A05C39748}" type="parTrans" cxnId="{E18E996A-7320-4AEF-9B67-8F75C9C9CCAB}">
      <dgm:prSet/>
      <dgm:spPr/>
      <dgm:t>
        <a:bodyPr/>
        <a:lstStyle/>
        <a:p>
          <a:endParaRPr lang="ru-RU"/>
        </a:p>
      </dgm:t>
    </dgm:pt>
    <dgm:pt modelId="{3CD10354-D69A-453A-B8F2-AADE56EFFA92}" type="sibTrans" cxnId="{E18E996A-7320-4AEF-9B67-8F75C9C9CCAB}">
      <dgm:prSet/>
      <dgm:spPr/>
      <dgm:t>
        <a:bodyPr/>
        <a:lstStyle/>
        <a:p>
          <a:endParaRPr lang="ru-RU"/>
        </a:p>
      </dgm:t>
    </dgm:pt>
    <dgm:pt modelId="{DFBA7B2A-3523-4BDF-BEFE-E08232F8181B}">
      <dgm:prSet phldrT="[Текст]"/>
      <dgm:spPr/>
      <dgm:t>
        <a:bodyPr/>
        <a:lstStyle/>
        <a:p>
          <a:r>
            <a:rPr lang="ru-RU" dirty="0" err="1" smtClean="0"/>
            <a:t>актуалды</a:t>
          </a:r>
          <a:r>
            <a:rPr lang="ru-RU" dirty="0" smtClean="0"/>
            <a:t> </a:t>
          </a:r>
          <a:r>
            <a:rPr lang="ru-RU" dirty="0" err="1" smtClean="0"/>
            <a:t>тұлға</a:t>
          </a:r>
          <a:r>
            <a:rPr lang="ru-RU" dirty="0" smtClean="0"/>
            <a:t> </a:t>
          </a:r>
          <a:endParaRPr lang="ru-RU" dirty="0"/>
        </a:p>
      </dgm:t>
    </dgm:pt>
    <dgm:pt modelId="{8C980268-61D0-474A-9BD4-93C3884200B6}" type="parTrans" cxnId="{31674004-0CF9-4747-9E4F-FFA48BCCEDF2}">
      <dgm:prSet/>
      <dgm:spPr/>
      <dgm:t>
        <a:bodyPr/>
        <a:lstStyle/>
        <a:p>
          <a:endParaRPr lang="ru-RU"/>
        </a:p>
      </dgm:t>
    </dgm:pt>
    <dgm:pt modelId="{53C717DC-A4B3-4F16-A910-7DCAECCBA905}" type="sibTrans" cxnId="{31674004-0CF9-4747-9E4F-FFA48BCCEDF2}">
      <dgm:prSet/>
      <dgm:spPr/>
      <dgm:t>
        <a:bodyPr/>
        <a:lstStyle/>
        <a:p>
          <a:endParaRPr lang="ru-RU"/>
        </a:p>
      </dgm:t>
    </dgm:pt>
    <dgm:pt modelId="{51ED308D-DD01-4F60-A8C1-3053F2225E01}" type="pres">
      <dgm:prSet presAssocID="{34A7A9EB-3004-499B-9CD1-D8FCAF7F61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EF8DD84-9C11-4784-906C-0BE088BEA63A}" type="pres">
      <dgm:prSet presAssocID="{B8E29AF1-0D0F-432D-A5B8-3B93487CF577}" presName="hierRoot1" presStyleCnt="0">
        <dgm:presLayoutVars>
          <dgm:hierBranch val="init"/>
        </dgm:presLayoutVars>
      </dgm:prSet>
      <dgm:spPr/>
    </dgm:pt>
    <dgm:pt modelId="{C761270D-A4F2-4F92-A13B-3DA03CD4FAFE}" type="pres">
      <dgm:prSet presAssocID="{B8E29AF1-0D0F-432D-A5B8-3B93487CF577}" presName="rootComposite1" presStyleCnt="0"/>
      <dgm:spPr/>
    </dgm:pt>
    <dgm:pt modelId="{35A3312F-1369-486F-9079-644FEA45D52A}" type="pres">
      <dgm:prSet presAssocID="{B8E29AF1-0D0F-432D-A5B8-3B93487CF57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BDA8E1-6CF1-48FF-9B18-EE57103CBA5D}" type="pres">
      <dgm:prSet presAssocID="{B8E29AF1-0D0F-432D-A5B8-3B93487CF57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B07C66C-7EDC-4D0F-8698-9AA31A028793}" type="pres">
      <dgm:prSet presAssocID="{B8E29AF1-0D0F-432D-A5B8-3B93487CF577}" presName="hierChild2" presStyleCnt="0"/>
      <dgm:spPr/>
    </dgm:pt>
    <dgm:pt modelId="{B4190DD0-259C-444F-8AC8-9DB9C1643E5F}" type="pres">
      <dgm:prSet presAssocID="{12D21367-5C0D-4A11-9E9E-889A05C39748}" presName="Name37" presStyleLbl="parChTrans1D2" presStyleIdx="0" presStyleCnt="2"/>
      <dgm:spPr/>
      <dgm:t>
        <a:bodyPr/>
        <a:lstStyle/>
        <a:p>
          <a:endParaRPr lang="ru-RU"/>
        </a:p>
      </dgm:t>
    </dgm:pt>
    <dgm:pt modelId="{A19B7051-DCAF-4E04-9401-54369730D980}" type="pres">
      <dgm:prSet presAssocID="{A59EEA5F-DCDC-4A4C-8FF4-73C9E7D70DA8}" presName="hierRoot2" presStyleCnt="0">
        <dgm:presLayoutVars>
          <dgm:hierBranch val="init"/>
        </dgm:presLayoutVars>
      </dgm:prSet>
      <dgm:spPr/>
    </dgm:pt>
    <dgm:pt modelId="{23E4FCEC-BBE2-4F96-A98C-8A4574A99CA5}" type="pres">
      <dgm:prSet presAssocID="{A59EEA5F-DCDC-4A4C-8FF4-73C9E7D70DA8}" presName="rootComposite" presStyleCnt="0"/>
      <dgm:spPr/>
    </dgm:pt>
    <dgm:pt modelId="{939F1E5E-A586-421A-9B3C-63C652347F07}" type="pres">
      <dgm:prSet presAssocID="{A59EEA5F-DCDC-4A4C-8FF4-73C9E7D70DA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EEDECF-9652-4A68-93AF-81342B8C20C6}" type="pres">
      <dgm:prSet presAssocID="{A59EEA5F-DCDC-4A4C-8FF4-73C9E7D70DA8}" presName="rootConnector" presStyleLbl="node2" presStyleIdx="0" presStyleCnt="2"/>
      <dgm:spPr/>
      <dgm:t>
        <a:bodyPr/>
        <a:lstStyle/>
        <a:p>
          <a:endParaRPr lang="ru-RU"/>
        </a:p>
      </dgm:t>
    </dgm:pt>
    <dgm:pt modelId="{2D3A4AB8-85EC-455B-AC31-AC9C469A3EBC}" type="pres">
      <dgm:prSet presAssocID="{A59EEA5F-DCDC-4A4C-8FF4-73C9E7D70DA8}" presName="hierChild4" presStyleCnt="0"/>
      <dgm:spPr/>
    </dgm:pt>
    <dgm:pt modelId="{D2A3C3C2-F24E-421C-901B-797B87654B2B}" type="pres">
      <dgm:prSet presAssocID="{A59EEA5F-DCDC-4A4C-8FF4-73C9E7D70DA8}" presName="hierChild5" presStyleCnt="0"/>
      <dgm:spPr/>
    </dgm:pt>
    <dgm:pt modelId="{34C05464-0016-44D0-8A37-301FB6EA9F49}" type="pres">
      <dgm:prSet presAssocID="{8C980268-61D0-474A-9BD4-93C3884200B6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C1002BE-972D-4867-B02C-FF0AB522C155}" type="pres">
      <dgm:prSet presAssocID="{DFBA7B2A-3523-4BDF-BEFE-E08232F8181B}" presName="hierRoot2" presStyleCnt="0">
        <dgm:presLayoutVars>
          <dgm:hierBranch val="init"/>
        </dgm:presLayoutVars>
      </dgm:prSet>
      <dgm:spPr/>
    </dgm:pt>
    <dgm:pt modelId="{AABFE105-A97A-40C1-AF2A-3226DD4E182E}" type="pres">
      <dgm:prSet presAssocID="{DFBA7B2A-3523-4BDF-BEFE-E08232F8181B}" presName="rootComposite" presStyleCnt="0"/>
      <dgm:spPr/>
    </dgm:pt>
    <dgm:pt modelId="{1A995418-99B6-4831-A126-DB2D0F1FD122}" type="pres">
      <dgm:prSet presAssocID="{DFBA7B2A-3523-4BDF-BEFE-E08232F8181B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65A277-F267-40EC-95ED-40DB70A4BE05}" type="pres">
      <dgm:prSet presAssocID="{DFBA7B2A-3523-4BDF-BEFE-E08232F8181B}" presName="rootConnector" presStyleLbl="node2" presStyleIdx="1" presStyleCnt="2"/>
      <dgm:spPr/>
      <dgm:t>
        <a:bodyPr/>
        <a:lstStyle/>
        <a:p>
          <a:endParaRPr lang="ru-RU"/>
        </a:p>
      </dgm:t>
    </dgm:pt>
    <dgm:pt modelId="{75B1B6AF-1514-4858-B288-F33C51349045}" type="pres">
      <dgm:prSet presAssocID="{DFBA7B2A-3523-4BDF-BEFE-E08232F8181B}" presName="hierChild4" presStyleCnt="0"/>
      <dgm:spPr/>
    </dgm:pt>
    <dgm:pt modelId="{20E66170-DEF9-43FB-853C-A2BBA977F267}" type="pres">
      <dgm:prSet presAssocID="{DFBA7B2A-3523-4BDF-BEFE-E08232F8181B}" presName="hierChild5" presStyleCnt="0"/>
      <dgm:spPr/>
    </dgm:pt>
    <dgm:pt modelId="{E7A62515-9351-4646-A844-1EB0C1E3F2DA}" type="pres">
      <dgm:prSet presAssocID="{B8E29AF1-0D0F-432D-A5B8-3B93487CF577}" presName="hierChild3" presStyleCnt="0"/>
      <dgm:spPr/>
    </dgm:pt>
  </dgm:ptLst>
  <dgm:cxnLst>
    <dgm:cxn modelId="{B9B8647F-3536-4FBE-9335-F5EF6AC42F5B}" type="presOf" srcId="{B8E29AF1-0D0F-432D-A5B8-3B93487CF577}" destId="{63BDA8E1-6CF1-48FF-9B18-EE57103CBA5D}" srcOrd="1" destOrd="0" presId="urn:microsoft.com/office/officeart/2005/8/layout/orgChart1"/>
    <dgm:cxn modelId="{4538E5B6-38B3-413D-8FA1-23917E6C1C72}" type="presOf" srcId="{A59EEA5F-DCDC-4A4C-8FF4-73C9E7D70DA8}" destId="{19EEDECF-9652-4A68-93AF-81342B8C20C6}" srcOrd="1" destOrd="0" presId="urn:microsoft.com/office/officeart/2005/8/layout/orgChart1"/>
    <dgm:cxn modelId="{77CBA4EE-46D0-4878-B7E0-D122FA555A5A}" type="presOf" srcId="{8C980268-61D0-474A-9BD4-93C3884200B6}" destId="{34C05464-0016-44D0-8A37-301FB6EA9F49}" srcOrd="0" destOrd="0" presId="urn:microsoft.com/office/officeart/2005/8/layout/orgChart1"/>
    <dgm:cxn modelId="{50C775AD-D8BB-4C63-90B9-72DE3BED7D4C}" type="presOf" srcId="{A59EEA5F-DCDC-4A4C-8FF4-73C9E7D70DA8}" destId="{939F1E5E-A586-421A-9B3C-63C652347F07}" srcOrd="0" destOrd="0" presId="urn:microsoft.com/office/officeart/2005/8/layout/orgChart1"/>
    <dgm:cxn modelId="{7C64E9BA-664B-4969-81E9-E0982B40E472}" type="presOf" srcId="{DFBA7B2A-3523-4BDF-BEFE-E08232F8181B}" destId="{1065A277-F267-40EC-95ED-40DB70A4BE05}" srcOrd="1" destOrd="0" presId="urn:microsoft.com/office/officeart/2005/8/layout/orgChart1"/>
    <dgm:cxn modelId="{FC7695E7-4D90-447B-87B6-592968EB84B7}" type="presOf" srcId="{B8E29AF1-0D0F-432D-A5B8-3B93487CF577}" destId="{35A3312F-1369-486F-9079-644FEA45D52A}" srcOrd="0" destOrd="0" presId="urn:microsoft.com/office/officeart/2005/8/layout/orgChart1"/>
    <dgm:cxn modelId="{E18E996A-7320-4AEF-9B67-8F75C9C9CCAB}" srcId="{B8E29AF1-0D0F-432D-A5B8-3B93487CF577}" destId="{A59EEA5F-DCDC-4A4C-8FF4-73C9E7D70DA8}" srcOrd="0" destOrd="0" parTransId="{12D21367-5C0D-4A11-9E9E-889A05C39748}" sibTransId="{3CD10354-D69A-453A-B8F2-AADE56EFFA92}"/>
    <dgm:cxn modelId="{6CF2CC58-B41D-462D-BF0C-8FBAB793A996}" srcId="{34A7A9EB-3004-499B-9CD1-D8FCAF7F6183}" destId="{B8E29AF1-0D0F-432D-A5B8-3B93487CF577}" srcOrd="0" destOrd="0" parTransId="{878E5835-FF35-4919-A2C9-B0BF6C8E609B}" sibTransId="{EF8D19FB-989F-40FA-A0E7-5FA36C15AABF}"/>
    <dgm:cxn modelId="{EC40546D-5C7C-4DDD-9CA5-CD2EE5B44D80}" type="presOf" srcId="{34A7A9EB-3004-499B-9CD1-D8FCAF7F6183}" destId="{51ED308D-DD01-4F60-A8C1-3053F2225E01}" srcOrd="0" destOrd="0" presId="urn:microsoft.com/office/officeart/2005/8/layout/orgChart1"/>
    <dgm:cxn modelId="{6826246B-52AF-4C7C-AA08-03F5AA35D844}" type="presOf" srcId="{DFBA7B2A-3523-4BDF-BEFE-E08232F8181B}" destId="{1A995418-99B6-4831-A126-DB2D0F1FD122}" srcOrd="0" destOrd="0" presId="urn:microsoft.com/office/officeart/2005/8/layout/orgChart1"/>
    <dgm:cxn modelId="{31674004-0CF9-4747-9E4F-FFA48BCCEDF2}" srcId="{B8E29AF1-0D0F-432D-A5B8-3B93487CF577}" destId="{DFBA7B2A-3523-4BDF-BEFE-E08232F8181B}" srcOrd="1" destOrd="0" parTransId="{8C980268-61D0-474A-9BD4-93C3884200B6}" sibTransId="{53C717DC-A4B3-4F16-A910-7DCAECCBA905}"/>
    <dgm:cxn modelId="{639F7ADE-0F78-4A3D-9E88-9B87061C4FBF}" type="presOf" srcId="{12D21367-5C0D-4A11-9E9E-889A05C39748}" destId="{B4190DD0-259C-444F-8AC8-9DB9C1643E5F}" srcOrd="0" destOrd="0" presId="urn:microsoft.com/office/officeart/2005/8/layout/orgChart1"/>
    <dgm:cxn modelId="{30D18363-FF89-4B97-AB67-98F8E68FE3AF}" type="presParOf" srcId="{51ED308D-DD01-4F60-A8C1-3053F2225E01}" destId="{FEF8DD84-9C11-4784-906C-0BE088BEA63A}" srcOrd="0" destOrd="0" presId="urn:microsoft.com/office/officeart/2005/8/layout/orgChart1"/>
    <dgm:cxn modelId="{86E869FC-7272-4915-A4C6-8E398F0A7059}" type="presParOf" srcId="{FEF8DD84-9C11-4784-906C-0BE088BEA63A}" destId="{C761270D-A4F2-4F92-A13B-3DA03CD4FAFE}" srcOrd="0" destOrd="0" presId="urn:microsoft.com/office/officeart/2005/8/layout/orgChart1"/>
    <dgm:cxn modelId="{DBA2C1F4-6E67-4FFE-9C2D-430B1723C265}" type="presParOf" srcId="{C761270D-A4F2-4F92-A13B-3DA03CD4FAFE}" destId="{35A3312F-1369-486F-9079-644FEA45D52A}" srcOrd="0" destOrd="0" presId="urn:microsoft.com/office/officeart/2005/8/layout/orgChart1"/>
    <dgm:cxn modelId="{C42FB330-1249-49D5-84F8-3F46EA9EC4E8}" type="presParOf" srcId="{C761270D-A4F2-4F92-A13B-3DA03CD4FAFE}" destId="{63BDA8E1-6CF1-48FF-9B18-EE57103CBA5D}" srcOrd="1" destOrd="0" presId="urn:microsoft.com/office/officeart/2005/8/layout/orgChart1"/>
    <dgm:cxn modelId="{F0692F95-A8BE-4D8E-B0FC-7ACA74085878}" type="presParOf" srcId="{FEF8DD84-9C11-4784-906C-0BE088BEA63A}" destId="{1B07C66C-7EDC-4D0F-8698-9AA31A028793}" srcOrd="1" destOrd="0" presId="urn:microsoft.com/office/officeart/2005/8/layout/orgChart1"/>
    <dgm:cxn modelId="{8EAE17BC-0D9D-4384-9CFB-93AFDD289B8A}" type="presParOf" srcId="{1B07C66C-7EDC-4D0F-8698-9AA31A028793}" destId="{B4190DD0-259C-444F-8AC8-9DB9C1643E5F}" srcOrd="0" destOrd="0" presId="urn:microsoft.com/office/officeart/2005/8/layout/orgChart1"/>
    <dgm:cxn modelId="{DFA3B40D-5E33-4BA3-9A2F-AFDA2ADD92B4}" type="presParOf" srcId="{1B07C66C-7EDC-4D0F-8698-9AA31A028793}" destId="{A19B7051-DCAF-4E04-9401-54369730D980}" srcOrd="1" destOrd="0" presId="urn:microsoft.com/office/officeart/2005/8/layout/orgChart1"/>
    <dgm:cxn modelId="{FABA6B21-6FD8-4618-BDD5-EE9ABAF7721D}" type="presParOf" srcId="{A19B7051-DCAF-4E04-9401-54369730D980}" destId="{23E4FCEC-BBE2-4F96-A98C-8A4574A99CA5}" srcOrd="0" destOrd="0" presId="urn:microsoft.com/office/officeart/2005/8/layout/orgChart1"/>
    <dgm:cxn modelId="{D1930BAD-E559-4167-AEB4-DD9222C9619F}" type="presParOf" srcId="{23E4FCEC-BBE2-4F96-A98C-8A4574A99CA5}" destId="{939F1E5E-A586-421A-9B3C-63C652347F07}" srcOrd="0" destOrd="0" presId="urn:microsoft.com/office/officeart/2005/8/layout/orgChart1"/>
    <dgm:cxn modelId="{2E1CF2ED-84A7-4DD2-AA3D-D71E541359D2}" type="presParOf" srcId="{23E4FCEC-BBE2-4F96-A98C-8A4574A99CA5}" destId="{19EEDECF-9652-4A68-93AF-81342B8C20C6}" srcOrd="1" destOrd="0" presId="urn:microsoft.com/office/officeart/2005/8/layout/orgChart1"/>
    <dgm:cxn modelId="{17D8ACCD-7A57-475B-A45B-8994A3975365}" type="presParOf" srcId="{A19B7051-DCAF-4E04-9401-54369730D980}" destId="{2D3A4AB8-85EC-455B-AC31-AC9C469A3EBC}" srcOrd="1" destOrd="0" presId="urn:microsoft.com/office/officeart/2005/8/layout/orgChart1"/>
    <dgm:cxn modelId="{9210A7B0-AE6C-47CF-A9D8-8DB7B31B759F}" type="presParOf" srcId="{A19B7051-DCAF-4E04-9401-54369730D980}" destId="{D2A3C3C2-F24E-421C-901B-797B87654B2B}" srcOrd="2" destOrd="0" presId="urn:microsoft.com/office/officeart/2005/8/layout/orgChart1"/>
    <dgm:cxn modelId="{409C2DC0-C89F-41E2-A6F9-8E06C6B48C50}" type="presParOf" srcId="{1B07C66C-7EDC-4D0F-8698-9AA31A028793}" destId="{34C05464-0016-44D0-8A37-301FB6EA9F49}" srcOrd="2" destOrd="0" presId="urn:microsoft.com/office/officeart/2005/8/layout/orgChart1"/>
    <dgm:cxn modelId="{FFCAF514-2290-4931-B674-9AEA5457A5BF}" type="presParOf" srcId="{1B07C66C-7EDC-4D0F-8698-9AA31A028793}" destId="{7C1002BE-972D-4867-B02C-FF0AB522C155}" srcOrd="3" destOrd="0" presId="urn:microsoft.com/office/officeart/2005/8/layout/orgChart1"/>
    <dgm:cxn modelId="{9C018120-4BE4-4649-920E-A0819688FAFD}" type="presParOf" srcId="{7C1002BE-972D-4867-B02C-FF0AB522C155}" destId="{AABFE105-A97A-40C1-AF2A-3226DD4E182E}" srcOrd="0" destOrd="0" presId="urn:microsoft.com/office/officeart/2005/8/layout/orgChart1"/>
    <dgm:cxn modelId="{353A8A20-5CEE-48CF-9348-3E51E35C4995}" type="presParOf" srcId="{AABFE105-A97A-40C1-AF2A-3226DD4E182E}" destId="{1A995418-99B6-4831-A126-DB2D0F1FD122}" srcOrd="0" destOrd="0" presId="urn:microsoft.com/office/officeart/2005/8/layout/orgChart1"/>
    <dgm:cxn modelId="{9F736144-80B6-42C2-BC35-411FE1B0FEF6}" type="presParOf" srcId="{AABFE105-A97A-40C1-AF2A-3226DD4E182E}" destId="{1065A277-F267-40EC-95ED-40DB70A4BE05}" srcOrd="1" destOrd="0" presId="urn:microsoft.com/office/officeart/2005/8/layout/orgChart1"/>
    <dgm:cxn modelId="{D2B25C06-59CD-4F52-A83C-BA7120BBBA99}" type="presParOf" srcId="{7C1002BE-972D-4867-B02C-FF0AB522C155}" destId="{75B1B6AF-1514-4858-B288-F33C51349045}" srcOrd="1" destOrd="0" presId="urn:microsoft.com/office/officeart/2005/8/layout/orgChart1"/>
    <dgm:cxn modelId="{F25E4EDB-7028-43CD-8823-6AA83988A9F9}" type="presParOf" srcId="{7C1002BE-972D-4867-B02C-FF0AB522C155}" destId="{20E66170-DEF9-43FB-853C-A2BBA977F267}" srcOrd="2" destOrd="0" presId="urn:microsoft.com/office/officeart/2005/8/layout/orgChart1"/>
    <dgm:cxn modelId="{C97A15C6-21C9-45B6-835B-D5337975B112}" type="presParOf" srcId="{FEF8DD84-9C11-4784-906C-0BE088BEA63A}" destId="{E7A62515-9351-4646-A844-1EB0C1E3F2D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459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4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36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8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688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530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768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25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85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88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31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9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49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08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23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96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3EC1D-2EFF-4147-AF9D-E4124417FCF1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CCCEAB-C257-4E23-9922-E9C7B218B1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52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etref.ru/tairibi-eldi-anasi-masati.html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netref.ru/kmm-shahtinsk-alasini-ekimdigi-1-jalpi-bilim-beru-mektebi-til.html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7983" y="1678675"/>
            <a:ext cx="8673500" cy="313898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5-дәріс. </a:t>
            </a:r>
            <a:br>
              <a:rPr lang="ru-RU" sz="4800" b="1" dirty="0" smtClean="0"/>
            </a:br>
            <a:r>
              <a:rPr lang="ru-RU" sz="4800" b="1" dirty="0" err="1" smtClean="0"/>
              <a:t>Гуманистік</a:t>
            </a:r>
            <a:r>
              <a:rPr lang="ru-RU" sz="4800" b="1" dirty="0" smtClean="0"/>
              <a:t> педагогик</a:t>
            </a:r>
            <a:r>
              <a:rPr lang="kk-KZ" sz="4800" b="1" dirty="0" smtClean="0"/>
              <a:t>аның теориялары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181226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121" y="1586631"/>
            <a:ext cx="8596668" cy="3260942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err="1">
                <a:solidFill>
                  <a:srgbClr val="FF0000"/>
                </a:solidFill>
              </a:rPr>
              <a:t>Классикалық</a:t>
            </a:r>
            <a:r>
              <a:rPr lang="ru-RU" dirty="0">
                <a:solidFill>
                  <a:srgbClr val="FF0000"/>
                </a:solidFill>
              </a:rPr>
              <a:t> экзистенциализм </a:t>
            </a:r>
            <a:r>
              <a:rPr lang="ru-RU" dirty="0"/>
              <a:t>– </a:t>
            </a:r>
            <a:r>
              <a:rPr lang="ru-RU" dirty="0" err="1"/>
              <a:t>еуропалық</a:t>
            </a:r>
            <a:r>
              <a:rPr lang="ru-RU" dirty="0"/>
              <a:t> </a:t>
            </a:r>
            <a:r>
              <a:rPr lang="ru-RU" dirty="0" err="1"/>
              <a:t>зиялы</a:t>
            </a:r>
            <a:r>
              <a:rPr lang="ru-RU" dirty="0"/>
              <a:t> </a:t>
            </a:r>
            <a:r>
              <a:rPr lang="ru-RU" dirty="0" err="1"/>
              <a:t>қауымның</a:t>
            </a:r>
            <a:r>
              <a:rPr lang="ru-RU" dirty="0"/>
              <a:t> </a:t>
            </a:r>
            <a:r>
              <a:rPr lang="ru-RU" dirty="0" err="1"/>
              <a:t>қайғылы</a:t>
            </a:r>
            <a:r>
              <a:rPr lang="ru-RU" dirty="0"/>
              <a:t> </a:t>
            </a:r>
            <a:r>
              <a:rPr lang="ru-RU" dirty="0" err="1"/>
              <a:t>философиясы</a:t>
            </a:r>
            <a:r>
              <a:rPr lang="ru-RU" dirty="0" smtClean="0"/>
              <a:t>.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	Экзистенциализм </a:t>
            </a:r>
            <a:r>
              <a:rPr lang="ru-RU" dirty="0" err="1"/>
              <a:t>бойынша</a:t>
            </a:r>
            <a:r>
              <a:rPr lang="ru-RU" dirty="0"/>
              <a:t>,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болмысы</a:t>
            </a:r>
            <a:r>
              <a:rPr lang="ru-RU" dirty="0"/>
              <a:t> </a:t>
            </a:r>
            <a:r>
              <a:rPr lang="ru-RU" dirty="0" err="1"/>
              <a:t>экзистенция</a:t>
            </a:r>
            <a:r>
              <a:rPr lang="ru-RU" dirty="0"/>
              <a:t> </a:t>
            </a:r>
            <a:r>
              <a:rPr lang="ru-RU" dirty="0" err="1"/>
              <a:t>кейпінде</a:t>
            </a:r>
            <a:r>
              <a:rPr lang="ru-RU" dirty="0"/>
              <a:t> </a:t>
            </a:r>
            <a:r>
              <a:rPr lang="ru-RU" dirty="0" err="1"/>
              <a:t>айқындалады</a:t>
            </a:r>
            <a:r>
              <a:rPr lang="ru-RU" dirty="0"/>
              <a:t> –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Меніне</a:t>
            </a:r>
            <a:r>
              <a:rPr lang="ru-RU" dirty="0"/>
              <a:t> </a:t>
            </a:r>
            <a:r>
              <a:rPr lang="ru-RU" dirty="0" err="1"/>
              <a:t>назар</a:t>
            </a:r>
            <a:r>
              <a:rPr lang="ru-RU" dirty="0"/>
              <a:t> </a:t>
            </a:r>
            <a:r>
              <a:rPr lang="ru-RU" dirty="0" err="1"/>
              <a:t>аударуы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118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1571" y="818865"/>
            <a:ext cx="10577015" cy="4749421"/>
          </a:xfrm>
        </p:spPr>
        <p:txBody>
          <a:bodyPr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      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	   ХХ </a:t>
            </a:r>
            <a:r>
              <a:rPr lang="ru-RU" sz="3200" dirty="0" err="1" smtClean="0">
                <a:solidFill>
                  <a:schemeClr val="tx1"/>
                </a:solidFill>
              </a:rPr>
              <a:t>ғасырдың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алғашқы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жартысында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педоцентризм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сондай-ақ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педагогикалық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прагматизмнің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негізін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салған</a:t>
            </a:r>
            <a:r>
              <a:rPr lang="ru-RU" sz="3200" dirty="0" smtClean="0">
                <a:solidFill>
                  <a:schemeClr val="tx1"/>
                </a:solidFill>
              </a:rPr>
              <a:t> Джон </a:t>
            </a:r>
            <a:r>
              <a:rPr lang="ru-RU" sz="3200" dirty="0" err="1">
                <a:solidFill>
                  <a:schemeClr val="tx1"/>
                </a:solidFill>
              </a:rPr>
              <a:t>Дьюи</a:t>
            </a:r>
            <a:r>
              <a:rPr lang="ru-RU" sz="3200" dirty="0">
                <a:solidFill>
                  <a:schemeClr val="tx1"/>
                </a:solidFill>
              </a:rPr>
              <a:t> (1859-1952) </a:t>
            </a:r>
            <a:r>
              <a:rPr lang="ru-RU" sz="3200" dirty="0" err="1" smtClean="0">
                <a:solidFill>
                  <a:schemeClr val="tx1"/>
                </a:solidFill>
              </a:rPr>
              <a:t>болды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	     ХХ </a:t>
            </a:r>
            <a:r>
              <a:rPr lang="ru-RU" sz="3200" dirty="0" err="1" smtClean="0">
                <a:solidFill>
                  <a:schemeClr val="tx1"/>
                </a:solidFill>
              </a:rPr>
              <a:t>ғасырдың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басындағы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педагогикалық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ізденістерде</a:t>
            </a:r>
            <a:r>
              <a:rPr lang="ru-RU" sz="3200" dirty="0">
                <a:solidFill>
                  <a:schemeClr val="tx1"/>
                </a:solidFill>
              </a:rPr>
              <a:t> М. </a:t>
            </a:r>
            <a:r>
              <a:rPr lang="ru-RU" sz="3200" dirty="0" err="1">
                <a:solidFill>
                  <a:schemeClr val="tx1"/>
                </a:solidFill>
              </a:rPr>
              <a:t>Монтессори</a:t>
            </a:r>
            <a:r>
              <a:rPr lang="ru-RU" sz="3200" dirty="0">
                <a:solidFill>
                  <a:schemeClr val="tx1"/>
                </a:solidFill>
              </a:rPr>
              <a:t>, Р. </a:t>
            </a:r>
            <a:r>
              <a:rPr lang="ru-RU" sz="3200" dirty="0" err="1">
                <a:solidFill>
                  <a:schemeClr val="tx1"/>
                </a:solidFill>
              </a:rPr>
              <a:t>Штайнердің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Вальдорф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педагогикасында</a:t>
            </a:r>
            <a:r>
              <a:rPr lang="ru-RU" sz="3200" dirty="0">
                <a:solidFill>
                  <a:schemeClr val="tx1"/>
                </a:solidFill>
              </a:rPr>
              <a:t> «</a:t>
            </a:r>
            <a:r>
              <a:rPr lang="ru-RU" sz="3200" dirty="0" err="1">
                <a:solidFill>
                  <a:schemeClr val="tx1"/>
                </a:solidFill>
              </a:rPr>
              <a:t>еркін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тәрбиеде</a:t>
            </a:r>
            <a:r>
              <a:rPr lang="ru-RU" sz="3200" dirty="0">
                <a:solidFill>
                  <a:schemeClr val="tx1"/>
                </a:solidFill>
              </a:rPr>
              <a:t>» </a:t>
            </a:r>
            <a:r>
              <a:rPr lang="ru-RU" sz="3200" dirty="0" err="1">
                <a:solidFill>
                  <a:schemeClr val="tx1"/>
                </a:solidFill>
              </a:rPr>
              <a:t>орын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алған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	</a:t>
            </a:r>
            <a:r>
              <a:rPr lang="ru-RU" sz="3200" dirty="0" smtClean="0">
                <a:solidFill>
                  <a:schemeClr val="tx1"/>
                </a:solidFill>
              </a:rPr>
              <a:t>    ХХ </a:t>
            </a:r>
            <a:r>
              <a:rPr lang="ru-RU" sz="3200" dirty="0" err="1" smtClean="0">
                <a:solidFill>
                  <a:schemeClr val="tx1"/>
                </a:solidFill>
              </a:rPr>
              <a:t>ғасырдың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екінші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жартысында</a:t>
            </a:r>
            <a:r>
              <a:rPr lang="ru-RU" sz="3200" dirty="0">
                <a:solidFill>
                  <a:schemeClr val="tx1"/>
                </a:solidFill>
              </a:rPr>
              <a:t> А. </a:t>
            </a:r>
            <a:r>
              <a:rPr lang="ru-RU" sz="3200" dirty="0" err="1">
                <a:solidFill>
                  <a:schemeClr val="tx1"/>
                </a:solidFill>
              </a:rPr>
              <a:t>Маслоу</a:t>
            </a:r>
            <a:r>
              <a:rPr lang="ru-RU" sz="3200" dirty="0">
                <a:solidFill>
                  <a:schemeClr val="tx1"/>
                </a:solidFill>
              </a:rPr>
              <a:t>, К. </a:t>
            </a:r>
            <a:r>
              <a:rPr lang="ru-RU" sz="3200" dirty="0" err="1">
                <a:solidFill>
                  <a:schemeClr val="tx1"/>
                </a:solidFill>
              </a:rPr>
              <a:t>Роджерс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және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басқалардың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еңбектерінде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бұл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тұжырымдама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кеңінен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өріс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алды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4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5218" y="928048"/>
            <a:ext cx="10194878" cy="4763068"/>
          </a:xfrm>
        </p:spPr>
        <p:txBody>
          <a:bodyPr>
            <a:normAutofit/>
          </a:bodyPr>
          <a:lstStyle/>
          <a:p>
            <a:pPr algn="just"/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err="1" smtClean="0">
                <a:solidFill>
                  <a:schemeClr val="tx1"/>
                </a:solidFill>
              </a:rPr>
              <a:t>Педагогикалық</a:t>
            </a:r>
            <a:r>
              <a:rPr lang="ru-RU" sz="4400" dirty="0" smtClean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еңбектерде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бұл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гуманистік</a:t>
            </a:r>
            <a:r>
              <a:rPr lang="ru-RU" sz="4400" dirty="0">
                <a:solidFill>
                  <a:schemeClr val="tx1"/>
                </a:solidFill>
              </a:rPr>
              <a:t> педагогика, </a:t>
            </a:r>
            <a:r>
              <a:rPr lang="ru-RU" dirty="0" err="1">
                <a:solidFill>
                  <a:srgbClr val="FF0000"/>
                </a:solidFill>
              </a:rPr>
              <a:t>неопедоцентризм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деген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атауға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ие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болды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50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63333028"/>
              </p:ext>
            </p:extLst>
          </p:nvPr>
        </p:nvGraphicFramePr>
        <p:xfrm>
          <a:off x="300625" y="237996"/>
          <a:ext cx="11561523" cy="5900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6375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11072080" cy="574109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 smtClean="0">
                <a:solidFill>
                  <a:srgbClr val="FF0000"/>
                </a:solidFill>
              </a:rPr>
              <a:t>Конгруэнтты</a:t>
            </a:r>
            <a:r>
              <a:rPr lang="ru-RU" dirty="0" smtClean="0"/>
              <a:t>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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бұл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оқушылармен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қарым</a:t>
            </a:r>
            <a:r>
              <a:rPr lang="ru-RU" dirty="0" err="1">
                <a:solidFill>
                  <a:schemeClr val="tx1"/>
                </a:solidFill>
                <a:sym typeface="Symbol"/>
              </a:rPr>
              <a:t></a:t>
            </a:r>
            <a:r>
              <a:rPr lang="ru-RU" dirty="0" err="1">
                <a:solidFill>
                  <a:schemeClr val="tx1"/>
                </a:solidFill>
              </a:rPr>
              <a:t>қатынастағы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шынайылық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өзімен</a:t>
            </a:r>
            <a:r>
              <a:rPr lang="ru-RU" dirty="0" err="1">
                <a:solidFill>
                  <a:schemeClr val="tx1"/>
                </a:solidFill>
                <a:sym typeface="Symbol"/>
              </a:rPr>
              <a:t></a:t>
            </a:r>
            <a:r>
              <a:rPr lang="ru-RU" dirty="0" err="1">
                <a:solidFill>
                  <a:schemeClr val="tx1"/>
                </a:solidFill>
              </a:rPr>
              <a:t>өзі</a:t>
            </a:r>
            <a:r>
              <a:rPr lang="ru-RU" dirty="0">
                <a:solidFill>
                  <a:schemeClr val="tx1"/>
                </a:solidFill>
              </a:rPr>
              <a:t> бола </a:t>
            </a:r>
            <a:r>
              <a:rPr lang="ru-RU" dirty="0" err="1">
                <a:solidFill>
                  <a:schemeClr val="tx1"/>
                </a:solidFill>
              </a:rPr>
              <a:t>тұра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ынтымақтасуға</a:t>
            </a:r>
            <a:r>
              <a:rPr lang="ru-RU" dirty="0">
                <a:solidFill>
                  <a:schemeClr val="tx1"/>
                </a:solidFill>
              </a:rPr>
              <a:t> да </a:t>
            </a:r>
            <a:r>
              <a:rPr lang="ru-RU" dirty="0" err="1">
                <a:solidFill>
                  <a:schemeClr val="tx1"/>
                </a:solidFill>
              </a:rPr>
              <a:t>мүдделі</a:t>
            </a:r>
            <a:r>
              <a:rPr lang="ru-RU" dirty="0">
                <a:solidFill>
                  <a:schemeClr val="tx1"/>
                </a:solidFill>
              </a:rPr>
              <a:t> болу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err="1">
                <a:solidFill>
                  <a:srgbClr val="FF0000"/>
                </a:solidFill>
              </a:rPr>
              <a:t>Эмпатия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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өзгенің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жағдайын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сезініп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түсіне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білу</a:t>
            </a:r>
            <a:r>
              <a:rPr lang="ru-RU" dirty="0"/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557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059554" cy="506469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err="1" smtClean="0">
                <a:solidFill>
                  <a:srgbClr val="002060"/>
                </a:solidFill>
              </a:rPr>
              <a:t>Гуманистік</a:t>
            </a:r>
            <a:r>
              <a:rPr lang="ru-RU" sz="2800" dirty="0" smtClean="0">
                <a:solidFill>
                  <a:srgbClr val="002060"/>
                </a:solidFill>
              </a:rPr>
              <a:t> психология </a:t>
            </a:r>
            <a:r>
              <a:rPr lang="ru-RU" sz="2800" dirty="0" err="1">
                <a:solidFill>
                  <a:srgbClr val="002060"/>
                </a:solidFill>
              </a:rPr>
              <a:t>өкілдерінің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ұйғаруынша</a:t>
            </a:r>
            <a:r>
              <a:rPr lang="ru-RU" sz="2800" dirty="0">
                <a:solidFill>
                  <a:srgbClr val="002060"/>
                </a:solidFill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</a:rPr>
              <a:t>мұғалім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ұстанатын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педагогикалық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қатынас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ережелері</a:t>
            </a:r>
            <a:r>
              <a:rPr lang="ru-RU" sz="2800" dirty="0" smtClean="0">
                <a:solidFill>
                  <a:srgbClr val="002060"/>
                </a:solidFill>
              </a:rPr>
              <a:t>: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/>
              <a:t>- </a:t>
            </a:r>
            <a:r>
              <a:rPr lang="ru-RU" sz="2800" dirty="0" err="1" smtClean="0"/>
              <a:t>балалардың</a:t>
            </a:r>
            <a:r>
              <a:rPr lang="ru-RU" sz="2800" dirty="0" smtClean="0"/>
              <a:t> </a:t>
            </a:r>
            <a:r>
              <a:rPr lang="ru-RU" sz="2800" u="sng" dirty="0" err="1">
                <a:hlinkClick r:id="rId2"/>
              </a:rPr>
              <a:t>бойына</a:t>
            </a:r>
            <a:r>
              <a:rPr lang="ru-RU" sz="2800" u="sng" dirty="0">
                <a:hlinkClick r:id="rId2"/>
              </a:rPr>
              <a:t> </a:t>
            </a:r>
            <a:r>
              <a:rPr lang="ru-RU" sz="2800" u="sng" dirty="0" err="1">
                <a:hlinkClick r:id="rId2"/>
              </a:rPr>
              <a:t>сенімділік</a:t>
            </a:r>
            <a:r>
              <a:rPr lang="ru-RU" sz="2800" u="sng" dirty="0">
                <a:hlinkClick r:id="rId2"/>
              </a:rPr>
              <a:t> </a:t>
            </a:r>
            <a:r>
              <a:rPr lang="ru-RU" sz="2800" u="sng" dirty="0" err="1">
                <a:hlinkClick r:id="rId2"/>
              </a:rPr>
              <a:t>ұялату</a:t>
            </a:r>
            <a:r>
              <a:rPr lang="ru-RU" sz="2800" dirty="0"/>
              <a:t>;</a:t>
            </a:r>
            <a:br>
              <a:rPr lang="ru-RU" sz="2800" dirty="0"/>
            </a:br>
            <a:r>
              <a:rPr lang="ru-RU" sz="2800" dirty="0"/>
              <a:t>- </a:t>
            </a:r>
            <a:r>
              <a:rPr lang="ru-RU" sz="2800" dirty="0" err="1"/>
              <a:t>топтар</a:t>
            </a:r>
            <a:r>
              <a:rPr lang="ru-RU" sz="2800" dirty="0"/>
              <a:t> мен </a:t>
            </a:r>
            <a:r>
              <a:rPr lang="ru-RU" sz="2800" dirty="0" err="1"/>
              <a:t>жеке</a:t>
            </a:r>
            <a:r>
              <a:rPr lang="ru-RU" sz="2800" dirty="0"/>
              <a:t> </a:t>
            </a:r>
            <a:r>
              <a:rPr lang="ru-RU" sz="2800" dirty="0" err="1"/>
              <a:t>адам</a:t>
            </a:r>
            <a:r>
              <a:rPr lang="ru-RU" sz="2800" dirty="0"/>
              <a:t> </a:t>
            </a:r>
            <a:r>
              <a:rPr lang="ru-RU" sz="2800" dirty="0" err="1"/>
              <a:t>алдына</a:t>
            </a:r>
            <a:r>
              <a:rPr lang="ru-RU" sz="2800" dirty="0"/>
              <a:t> </a:t>
            </a:r>
            <a:r>
              <a:rPr lang="ru-RU" sz="2800" dirty="0" err="1"/>
              <a:t>қойған</a:t>
            </a:r>
            <a:r>
              <a:rPr lang="ru-RU" sz="2800" dirty="0"/>
              <a:t> </a:t>
            </a:r>
            <a:r>
              <a:rPr lang="ru-RU" sz="2800" dirty="0" err="1"/>
              <a:t>мақсаттарды</a:t>
            </a:r>
            <a:r>
              <a:rPr lang="ru-RU" sz="2800" dirty="0"/>
              <a:t> </a:t>
            </a:r>
            <a:r>
              <a:rPr lang="ru-RU" sz="2800" dirty="0" err="1"/>
              <a:t>тұжырымдауды</a:t>
            </a:r>
            <a:r>
              <a:rPr lang="ru-RU" sz="2800" dirty="0"/>
              <a:t> </a:t>
            </a:r>
            <a:r>
              <a:rPr lang="ru-RU" sz="2800" dirty="0" err="1"/>
              <a:t>балаларға</a:t>
            </a:r>
            <a:r>
              <a:rPr lang="ru-RU" sz="2800" dirty="0"/>
              <a:t> </a:t>
            </a:r>
            <a:r>
              <a:rPr lang="ru-RU" sz="2800" dirty="0" err="1"/>
              <a:t>үйрету</a:t>
            </a:r>
            <a:r>
              <a:rPr lang="ru-RU" sz="2800" dirty="0"/>
              <a:t>; </a:t>
            </a:r>
            <a:br>
              <a:rPr lang="ru-RU" sz="2800" dirty="0"/>
            </a:br>
            <a:r>
              <a:rPr lang="ru-RU" sz="2800" dirty="0"/>
              <a:t>- </a:t>
            </a:r>
            <a:r>
              <a:rPr lang="ru-RU" sz="2800" dirty="0" err="1"/>
              <a:t>балалардың</a:t>
            </a:r>
            <a:r>
              <a:rPr lang="ru-RU" sz="2800" dirty="0"/>
              <a:t> </a:t>
            </a:r>
            <a:r>
              <a:rPr lang="ru-RU" sz="2800" dirty="0" err="1"/>
              <a:t>бойындағы</a:t>
            </a:r>
            <a:r>
              <a:rPr lang="ru-RU" sz="2800" dirty="0"/>
              <a:t> </a:t>
            </a:r>
            <a:r>
              <a:rPr lang="ru-RU" sz="2800" dirty="0" err="1"/>
              <a:t>оқуға</a:t>
            </a:r>
            <a:r>
              <a:rPr lang="ru-RU" sz="2800" dirty="0"/>
              <a:t> </a:t>
            </a:r>
            <a:r>
              <a:rPr lang="ru-RU" sz="2800" dirty="0" err="1"/>
              <a:t>деген</a:t>
            </a:r>
            <a:r>
              <a:rPr lang="ru-RU" sz="2800" dirty="0"/>
              <a:t> </a:t>
            </a:r>
            <a:r>
              <a:rPr lang="ru-RU" sz="2800" dirty="0" err="1"/>
              <a:t>уәжге</a:t>
            </a:r>
            <a:r>
              <a:rPr lang="ru-RU" sz="2800" dirty="0"/>
              <a:t> </a:t>
            </a:r>
            <a:r>
              <a:rPr lang="ru-RU" sz="2800" dirty="0" err="1"/>
              <a:t>қарай</a:t>
            </a:r>
            <a:r>
              <a:rPr lang="ru-RU" sz="2800" dirty="0"/>
              <a:t> </a:t>
            </a:r>
            <a:r>
              <a:rPr lang="ru-RU" sz="2800" dirty="0" err="1"/>
              <a:t>бағамдау</a:t>
            </a:r>
            <a:r>
              <a:rPr lang="ru-RU" sz="2800" dirty="0"/>
              <a:t>;</a:t>
            </a:r>
            <a:br>
              <a:rPr lang="ru-RU" sz="2800" dirty="0"/>
            </a:br>
            <a:r>
              <a:rPr lang="ru-RU" sz="2800" dirty="0"/>
              <a:t>- </a:t>
            </a:r>
            <a:r>
              <a:rPr lang="ru-RU" sz="2800" dirty="0" err="1"/>
              <a:t>оқушыларға</a:t>
            </a:r>
            <a:r>
              <a:rPr lang="ru-RU" sz="2800" dirty="0"/>
              <a:t> </a:t>
            </a:r>
            <a:r>
              <a:rPr lang="ru-RU" sz="2800" dirty="0" err="1"/>
              <a:t>барлық</a:t>
            </a:r>
            <a:r>
              <a:rPr lang="ru-RU" sz="2800" dirty="0"/>
              <a:t> </a:t>
            </a:r>
            <a:r>
              <a:rPr lang="ru-RU" sz="2800" dirty="0" err="1"/>
              <a:t>сұрақтар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 </a:t>
            </a:r>
            <a:r>
              <a:rPr lang="ru-RU" sz="2800" dirty="0" err="1"/>
              <a:t>тәжірибе</a:t>
            </a:r>
            <a:r>
              <a:rPr lang="ru-RU" sz="2800" dirty="0"/>
              <a:t> </a:t>
            </a:r>
            <a:r>
              <a:rPr lang="ru-RU" sz="2800" dirty="0" err="1"/>
              <a:t>көзі</a:t>
            </a:r>
            <a:r>
              <a:rPr lang="ru-RU" sz="2800" dirty="0"/>
              <a:t> </a:t>
            </a:r>
            <a:r>
              <a:rPr lang="ru-RU" sz="2800" dirty="0" err="1"/>
              <a:t>ретінде</a:t>
            </a:r>
            <a:r>
              <a:rPr lang="ru-RU" sz="2800" dirty="0"/>
              <a:t> бола </a:t>
            </a:r>
            <a:r>
              <a:rPr lang="ru-RU" sz="2800" dirty="0" err="1"/>
              <a:t>білу</a:t>
            </a:r>
            <a:r>
              <a:rPr lang="ru-RU" sz="2800" dirty="0"/>
              <a:t>; </a:t>
            </a:r>
            <a:br>
              <a:rPr lang="ru-RU" sz="2800" dirty="0"/>
            </a:br>
            <a:r>
              <a:rPr lang="ru-RU" sz="2800" dirty="0"/>
              <a:t>- </a:t>
            </a:r>
            <a:r>
              <a:rPr lang="ru-RU" sz="2800" dirty="0" err="1"/>
              <a:t>эмпатияға</a:t>
            </a:r>
            <a:r>
              <a:rPr lang="ru-RU" sz="2800" dirty="0"/>
              <a:t> </a:t>
            </a:r>
            <a:r>
              <a:rPr lang="ru-RU" sz="2800" dirty="0" err="1"/>
              <a:t>ие</a:t>
            </a:r>
            <a:r>
              <a:rPr lang="ru-RU" sz="2800" dirty="0"/>
              <a:t> болу </a:t>
            </a:r>
            <a:r>
              <a:rPr lang="ru-RU" sz="2800" dirty="0">
                <a:sym typeface="Symbol"/>
              </a:rPr>
              <a:t></a:t>
            </a:r>
            <a:r>
              <a:rPr lang="ru-RU" sz="2800" dirty="0"/>
              <a:t> </a:t>
            </a:r>
            <a:r>
              <a:rPr lang="ru-RU" sz="2800" dirty="0" err="1"/>
              <a:t>оқушының</a:t>
            </a:r>
            <a:r>
              <a:rPr lang="ru-RU" sz="2800" dirty="0"/>
              <a:t> </a:t>
            </a:r>
            <a:r>
              <a:rPr lang="ru-RU" sz="2800" dirty="0" err="1"/>
              <a:t>жеке</a:t>
            </a:r>
            <a:r>
              <a:rPr lang="ru-RU" sz="2800" dirty="0"/>
              <a:t> </a:t>
            </a:r>
            <a:r>
              <a:rPr lang="ru-RU" sz="2800" dirty="0" err="1"/>
              <a:t>тұлғасын</a:t>
            </a:r>
            <a:r>
              <a:rPr lang="ru-RU" sz="2800" dirty="0"/>
              <a:t> </a:t>
            </a:r>
            <a:r>
              <a:rPr lang="ru-RU" sz="2800" dirty="0" err="1"/>
              <a:t>түсіне</a:t>
            </a:r>
            <a:r>
              <a:rPr lang="ru-RU" sz="2800" dirty="0"/>
              <a:t> </a:t>
            </a:r>
            <a:r>
              <a:rPr lang="ru-RU" sz="2800" dirty="0" err="1"/>
              <a:t>білу</a:t>
            </a:r>
            <a:r>
              <a:rPr lang="ru-RU" sz="2800" dirty="0"/>
              <a:t>, </a:t>
            </a:r>
            <a:r>
              <a:rPr lang="ru-RU" sz="2800" dirty="0" err="1"/>
              <a:t>ішкі</a:t>
            </a:r>
            <a:r>
              <a:rPr lang="ru-RU" sz="2800" dirty="0"/>
              <a:t> </a:t>
            </a:r>
            <a:r>
              <a:rPr lang="ru-RU" sz="2800" dirty="0" err="1"/>
              <a:t>көніл</a:t>
            </a:r>
            <a:r>
              <a:rPr lang="ru-RU" sz="2800" dirty="0" err="1">
                <a:sym typeface="Symbol"/>
              </a:rPr>
              <a:t></a:t>
            </a:r>
            <a:r>
              <a:rPr lang="ru-RU" sz="2800" dirty="0" err="1"/>
              <a:t>күйін</a:t>
            </a:r>
            <a:r>
              <a:rPr lang="ru-RU" sz="2800" dirty="0"/>
              <a:t> </a:t>
            </a:r>
            <a:r>
              <a:rPr lang="ru-RU" sz="2800" dirty="0" err="1"/>
              <a:t>сезіну</a:t>
            </a:r>
            <a:r>
              <a:rPr lang="ru-RU" sz="2800" dirty="0"/>
              <a:t>, </a:t>
            </a:r>
            <a:r>
              <a:rPr lang="ru-RU" sz="2800" dirty="0" err="1"/>
              <a:t>және</a:t>
            </a:r>
            <a:r>
              <a:rPr lang="ru-RU" sz="2800" dirty="0"/>
              <a:t> оны </a:t>
            </a:r>
            <a:r>
              <a:rPr lang="ru-RU" sz="2800" dirty="0" err="1"/>
              <a:t>пайдалану</a:t>
            </a:r>
            <a:r>
              <a:rPr lang="ru-RU" sz="2800" dirty="0"/>
              <a:t>;</a:t>
            </a:r>
            <a:br>
              <a:rPr lang="ru-RU" sz="2800" dirty="0"/>
            </a:b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539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147236" cy="500206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топтық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өзара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қарым</a:t>
            </a:r>
            <a:r>
              <a:rPr lang="ru-RU" dirty="0" err="1">
                <a:solidFill>
                  <a:srgbClr val="002060"/>
                </a:solidFill>
                <a:sym typeface="Symbol"/>
              </a:rPr>
              <a:t></a:t>
            </a:r>
            <a:r>
              <a:rPr lang="ru-RU" dirty="0" err="1">
                <a:solidFill>
                  <a:srgbClr val="002060"/>
                </a:solidFill>
              </a:rPr>
              <a:t>қатынастарында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белсенді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қатысушылардың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бірі</a:t>
            </a:r>
            <a:r>
              <a:rPr lang="ru-RU" dirty="0">
                <a:solidFill>
                  <a:srgbClr val="002060"/>
                </a:solidFill>
              </a:rPr>
              <a:t> болу;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топта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өзінің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ойын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ашық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түрде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жеткізе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білу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оқытудың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жеке</a:t>
            </a:r>
            <a:r>
              <a:rPr lang="ru-RU" dirty="0">
                <a:solidFill>
                  <a:srgbClr val="002060"/>
                </a:solidFill>
              </a:rPr>
              <a:t> дара </a:t>
            </a:r>
            <a:r>
              <a:rPr lang="ru-RU" dirty="0" err="1">
                <a:solidFill>
                  <a:srgbClr val="002060"/>
                </a:solidFill>
              </a:rPr>
              <a:t>бояуын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келтіре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білу</a:t>
            </a:r>
            <a:r>
              <a:rPr lang="ru-RU" dirty="0">
                <a:solidFill>
                  <a:srgbClr val="002060"/>
                </a:solidFill>
              </a:rPr>
              <a:t>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оқушылармен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жылы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қарым</a:t>
            </a:r>
            <a:r>
              <a:rPr lang="ru-RU" dirty="0" err="1">
                <a:solidFill>
                  <a:srgbClr val="002060"/>
                </a:solidFill>
                <a:sym typeface="Symbol"/>
              </a:rPr>
              <a:t></a:t>
            </a:r>
            <a:r>
              <a:rPr lang="ru-RU" dirty="0" err="1">
                <a:solidFill>
                  <a:srgbClr val="002060"/>
                </a:solidFill>
              </a:rPr>
              <a:t>қатынаста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еркін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сөйлесе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білу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стилін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меңгеру</a:t>
            </a:r>
            <a:r>
              <a:rPr lang="ru-RU" dirty="0">
                <a:solidFill>
                  <a:srgbClr val="002060"/>
                </a:solidFill>
              </a:rPr>
              <a:t>;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өз</a:t>
            </a:r>
            <a:r>
              <a:rPr lang="ru-RU" dirty="0" err="1">
                <a:solidFill>
                  <a:srgbClr val="002060"/>
                </a:solidFill>
                <a:sym typeface="Symbol"/>
              </a:rPr>
              <a:t></a:t>
            </a:r>
            <a:r>
              <a:rPr lang="ru-RU" dirty="0" err="1">
                <a:solidFill>
                  <a:srgbClr val="002060"/>
                </a:solidFill>
              </a:rPr>
              <a:t>өзіне</a:t>
            </a:r>
            <a:r>
              <a:rPr lang="ru-RU" dirty="0">
                <a:solidFill>
                  <a:srgbClr val="002060"/>
                </a:solidFill>
              </a:rPr>
              <a:t> о </a:t>
            </a:r>
            <a:r>
              <a:rPr lang="ru-RU" dirty="0" err="1">
                <a:solidFill>
                  <a:srgbClr val="002060"/>
                </a:solidFill>
              </a:rPr>
              <a:t>баға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бере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білу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бірқалыпты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сезім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күйін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көрсету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өмірге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деген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құштарлығы</a:t>
            </a:r>
            <a:r>
              <a:rPr lang="ru-RU" dirty="0">
                <a:solidFill>
                  <a:srgbClr val="002060"/>
                </a:solidFill>
              </a:rPr>
              <a:t> мен </a:t>
            </a:r>
            <a:r>
              <a:rPr lang="ru-RU" dirty="0" err="1">
                <a:solidFill>
                  <a:srgbClr val="002060"/>
                </a:solidFill>
              </a:rPr>
              <a:t>қзіне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деген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сенімділігі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мықты</a:t>
            </a:r>
            <a:r>
              <a:rPr lang="ru-RU" dirty="0">
                <a:solidFill>
                  <a:srgbClr val="002060"/>
                </a:solidFill>
              </a:rPr>
              <a:t> болу.</a:t>
            </a:r>
          </a:p>
        </p:txBody>
      </p:sp>
    </p:spTree>
    <p:extLst>
      <p:ext uri="{BB962C8B-B14F-4D97-AF65-F5344CB8AC3E}">
        <p14:creationId xmlns:p14="http://schemas.microsoft.com/office/powerpoint/2010/main" val="340536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4364" y="2576187"/>
            <a:ext cx="8596668" cy="1320800"/>
          </a:xfrm>
        </p:spPr>
        <p:txBody>
          <a:bodyPr/>
          <a:lstStyle/>
          <a:p>
            <a:pPr algn="ctr"/>
            <a:r>
              <a:rPr lang="ru-RU" sz="4000" b="1" dirty="0"/>
              <a:t>Неопозитивизм</a:t>
            </a:r>
            <a:r>
              <a:rPr lang="ru-RU" b="1" dirty="0"/>
              <a:t> («</a:t>
            </a:r>
            <a:r>
              <a:rPr lang="ru-RU" b="1" dirty="0" err="1"/>
              <a:t>жаңа</a:t>
            </a:r>
            <a:r>
              <a:rPr lang="ru-RU" b="1" dirty="0"/>
              <a:t> гуманизм»)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3372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411" y="1511473"/>
            <a:ext cx="11010378" cy="2734849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Неопозитивизмге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hlinkClick r:id="rId2"/>
              </a:rPr>
              <a:t>білім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hlinkClick r:id="rId2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hlinkClick r:id="rId2"/>
              </a:rPr>
              <a:t>мәдениеті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әлемді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өзінше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түсіну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жеке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тұлғаның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интеллектуалдық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дамуы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жатады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78898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59</Words>
  <Application>Microsoft Office PowerPoint</Application>
  <PresentationFormat>Широкоэкранный</PresentationFormat>
  <Paragraphs>12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Symbol</vt:lpstr>
      <vt:lpstr>Trebuchet MS</vt:lpstr>
      <vt:lpstr>Wingdings 3</vt:lpstr>
      <vt:lpstr>Грань</vt:lpstr>
      <vt:lpstr>5-дәріс.  Гуманистік педагогиканың теориялары</vt:lpstr>
      <vt:lpstr>            ХХ ғасырдың алғашқы жартысында педоцентризм, сондай-ақ, педагогикалық прагматизмнің негізін салған Джон Дьюи (1859-1952) болды.       ХХ ғасырдың басындағы педагогикалық ізденістерде М. Монтессори, Р. Штайнердің Вальдорф педагогикасында «еркін тәрбиеде» орын алған.       ХХ ғасырдың екінші жартысында А. Маслоу, К. Роджерс және басқалардың еңбектерінде бұл тұжырымдама кеңінен өріс алды.</vt:lpstr>
      <vt:lpstr> Педагогикалық еңбектерде бұл гуманистік педагогика, неопедоцентризм деген атауға ие болды</vt:lpstr>
      <vt:lpstr>Презентация PowerPoint</vt:lpstr>
      <vt:lpstr> Конгруэнтты  бұл оқушылармен қарымқатынастағы шынайылық, өзіменөзі бола тұра, ынтымақтасуға да мүдделі болу.   Эмпатия  өзгенің жағдайын сезініп, түсіне білу.</vt:lpstr>
      <vt:lpstr> Гуманистік психология өкілдерінің ұйғаруынша, мұғалім ұстанатын педагогикалық қатынас ережелері: - балалардың бойына сенімділік ұялату; - топтар мен жеке адам алдына қойған мақсаттарды тұжырымдауды балаларға үйрету;  - балалардың бойындағы оқуға деген уәжге қарай бағамдау; - оқушыларға барлық сұрақтар бойынша тәжірибе көзі ретінде бола білу;  - эмпатияға ие болу  оқушының жеке тұлғасын түсіне білу, ішкі көнілкүйін сезіну, және оны пайдалану; </vt:lpstr>
      <vt:lpstr>- топтық өзара қарымқатынастарында белсенді қатысушылардың бірі болу;  - топта өзінің ойын ашық түрде жеткізе білу, оқытудың жеке дара бояуын келтіре білу; - оқушылармен жылы қарымқатынаста еркін сөйлесе білу стилін меңгеру;  - өзөзіне о баға бере білу, бірқалыпты сезім күйін көрсету, өмірге деген құштарлығы мен қзіне деген сенімділігі мықты болу.</vt:lpstr>
      <vt:lpstr>Неопозитивизм («жаңа гуманизм»)</vt:lpstr>
      <vt:lpstr>Неопозитивизмге білім мәдениеті, әлемді өзінше түсіну, жеке тұлғаның интеллектуалдық дамуы жатады.</vt:lpstr>
      <vt:lpstr>Классикалық экзистенциализм – еуропалық зиялы қауымның қайғылы философиясы.  Экзистенциализм бойынша, адам болмысы экзистенция кейпінде айқындалады – адамның өзіндік Меніне назар аударуы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5-дәріс.  Гуманистік педагогиканың теориялары</dc:title>
  <dc:creator>Самбетова Асель</dc:creator>
  <cp:lastModifiedBy>Мурзагулова Мейрамкул</cp:lastModifiedBy>
  <cp:revision>11</cp:revision>
  <dcterms:created xsi:type="dcterms:W3CDTF">2017-10-04T11:14:13Z</dcterms:created>
  <dcterms:modified xsi:type="dcterms:W3CDTF">2018-11-29T11:06:17Z</dcterms:modified>
</cp:coreProperties>
</file>